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8" r:id="rId4"/>
    <p:sldId id="259" r:id="rId5"/>
    <p:sldId id="268" r:id="rId6"/>
    <p:sldId id="260" r:id="rId7"/>
    <p:sldId id="261" r:id="rId8"/>
    <p:sldId id="262" r:id="rId9"/>
    <p:sldId id="263" r:id="rId10"/>
    <p:sldId id="264" r:id="rId11"/>
    <p:sldId id="265" r:id="rId12"/>
    <p:sldId id="266"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7" autoAdjust="0"/>
    <p:restoredTop sz="92820"/>
  </p:normalViewPr>
  <p:slideViewPr>
    <p:cSldViewPr>
      <p:cViewPr varScale="1">
        <p:scale>
          <a:sx n="90" d="100"/>
          <a:sy n="90" d="100"/>
        </p:scale>
        <p:origin x="1792"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037E7B1E-438D-4674-BBA6-0E7DA3BF030C}" type="datetimeFigureOut">
              <a:rPr lang="en-US" smtClean="0"/>
              <a:t>11/21/17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CB71-DB45-4A22-BE63-1CED426D901E}"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E7B1E-438D-4674-BBA6-0E7DA3BF030C}" type="datetimeFigureOut">
              <a:rPr lang="en-US" smtClean="0"/>
              <a:t>11/21/17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E7B1E-438D-4674-BBA6-0E7DA3BF030C}" type="datetimeFigureOut">
              <a:rPr lang="en-US" smtClean="0"/>
              <a:t>11/21/17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037E7B1E-438D-4674-BBA6-0E7DA3BF030C}" type="datetimeFigureOut">
              <a:rPr lang="en-US" smtClean="0"/>
              <a:t>11/21/17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CB71-DB45-4A22-BE63-1CED426D901E}"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7E7B1E-438D-4674-BBA6-0E7DA3BF030C}" type="datetimeFigureOut">
              <a:rPr lang="en-US" smtClean="0"/>
              <a:t>11/21/17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037E7B1E-438D-4674-BBA6-0E7DA3BF030C}" type="datetimeFigureOut">
              <a:rPr lang="en-US" smtClean="0"/>
              <a:t>11/21/17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37E7B1E-438D-4674-BBA6-0E7DA3BF030C}" type="datetimeFigureOut">
              <a:rPr lang="en-US" smtClean="0"/>
              <a:t>11/21/17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7E7B1E-438D-4674-BBA6-0E7DA3BF030C}" type="datetimeFigureOut">
              <a:rPr lang="en-US" smtClean="0"/>
              <a:t>11/21/17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E7B1E-438D-4674-BBA6-0E7DA3BF030C}" type="datetimeFigureOut">
              <a:rPr lang="en-US" smtClean="0"/>
              <a:t>11/21/17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7E7B1E-438D-4674-BBA6-0E7DA3BF030C}" type="datetimeFigureOut">
              <a:rPr lang="en-US" smtClean="0"/>
              <a:t>11/21/17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7E7B1E-438D-4674-BBA6-0E7DA3BF030C}" type="datetimeFigureOut">
              <a:rPr lang="en-US" smtClean="0"/>
              <a:t>11/21/17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CCB71-DB45-4A22-BE63-1CED426D901E}" type="slidenum">
              <a:rPr lang="en-US" smtClean="0"/>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037E7B1E-438D-4674-BBA6-0E7DA3BF030C}" type="datetimeFigureOut">
              <a:rPr lang="en-US" smtClean="0"/>
              <a:t>11/21/17</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82ACCB71-DB45-4A22-BE63-1CED426D901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fade/>
  </p:transition>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smtClean="0"/>
              <a:t>A Mapping Project</a:t>
            </a:r>
          </a:p>
          <a:p>
            <a:r>
              <a:rPr lang="en-US" dirty="0" smtClean="0"/>
              <a:t>David Adams</a:t>
            </a:r>
          </a:p>
          <a:p>
            <a:r>
              <a:rPr lang="en-US" dirty="0" smtClean="0"/>
              <a:t>HC 421H: Top Digital Humanities</a:t>
            </a:r>
          </a:p>
          <a:p>
            <a:r>
              <a:rPr lang="en-US" dirty="0" smtClean="0"/>
              <a:t>Professor Helen Southworth</a:t>
            </a:r>
            <a:endParaRPr lang="en-US" dirty="0"/>
          </a:p>
        </p:txBody>
      </p:sp>
      <p:sp>
        <p:nvSpPr>
          <p:cNvPr id="2" name="Title 1"/>
          <p:cNvSpPr>
            <a:spLocks noGrp="1"/>
          </p:cNvSpPr>
          <p:nvPr>
            <p:ph type="ctrTitle"/>
          </p:nvPr>
        </p:nvSpPr>
        <p:spPr/>
        <p:txBody>
          <a:bodyPr>
            <a:normAutofit fontScale="90000"/>
          </a:bodyPr>
          <a:lstStyle/>
          <a:p>
            <a:r>
              <a:rPr lang="en-US" sz="6600" i="1" dirty="0" smtClean="0"/>
              <a:t>Lancashire Under the Hammer</a:t>
            </a:r>
            <a:endParaRPr lang="en-US" sz="6600" i="1" dirty="0"/>
          </a:p>
        </p:txBody>
      </p:sp>
    </p:spTree>
    <p:extLst>
      <p:ext uri="{BB962C8B-B14F-4D97-AF65-F5344CB8AC3E}">
        <p14:creationId xmlns:p14="http://schemas.microsoft.com/office/powerpoint/2010/main" val="394133079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former owners</a:t>
            </a:r>
            <a:endParaRPr lang="en-US" dirty="0"/>
          </a:p>
        </p:txBody>
      </p:sp>
      <p:sp>
        <p:nvSpPr>
          <p:cNvPr id="3" name="Content Placeholder 2"/>
          <p:cNvSpPr>
            <a:spLocks noGrp="1"/>
          </p:cNvSpPr>
          <p:nvPr>
            <p:ph sz="quarter" idx="13"/>
          </p:nvPr>
        </p:nvSpPr>
        <p:spPr>
          <a:xfrm>
            <a:off x="609600" y="1600200"/>
            <a:ext cx="6019800" cy="4114800"/>
          </a:xfrm>
        </p:spPr>
        <p:txBody>
          <a:bodyPr>
            <a:normAutofit lnSpcReduction="10000"/>
          </a:bodyPr>
          <a:lstStyle/>
          <a:p>
            <a:r>
              <a:rPr lang="en-US" dirty="0" smtClean="0">
                <a:latin typeface="Times New Roman"/>
                <a:cs typeface="Times New Roman"/>
              </a:rPr>
              <a:t>D. Jordan (September 20, 1929)</a:t>
            </a:r>
          </a:p>
          <a:p>
            <a:r>
              <a:rPr lang="en-US" dirty="0" smtClean="0">
                <a:latin typeface="Times New Roman"/>
                <a:cs typeface="Times New Roman"/>
              </a:rPr>
              <a:t>Mr. Peter </a:t>
            </a:r>
            <a:r>
              <a:rPr lang="en-US" dirty="0" err="1" smtClean="0">
                <a:latin typeface="Times New Roman"/>
                <a:cs typeface="Times New Roman"/>
              </a:rPr>
              <a:t>Eadie</a:t>
            </a:r>
            <a:r>
              <a:rPr lang="en-US" dirty="0" smtClean="0">
                <a:latin typeface="Times New Roman"/>
                <a:cs typeface="Times New Roman"/>
              </a:rPr>
              <a:t> → Stuart F. Brown</a:t>
            </a:r>
          </a:p>
          <a:p>
            <a:pPr lvl="1"/>
            <a:r>
              <a:rPr lang="en-US" dirty="0" smtClean="0">
                <a:latin typeface="Times New Roman"/>
                <a:cs typeface="Times New Roman"/>
              </a:rPr>
              <a:t>No info. on Stuart F. Brown</a:t>
            </a:r>
          </a:p>
          <a:p>
            <a:pPr lvl="1"/>
            <a:r>
              <a:rPr lang="en-US" dirty="0" smtClean="0">
                <a:latin typeface="Times New Roman"/>
                <a:cs typeface="Times New Roman"/>
              </a:rPr>
              <a:t>Peter </a:t>
            </a:r>
            <a:r>
              <a:rPr lang="en-US" dirty="0" err="1" smtClean="0">
                <a:latin typeface="Times New Roman"/>
                <a:cs typeface="Times New Roman"/>
              </a:rPr>
              <a:t>Eadie</a:t>
            </a:r>
            <a:endParaRPr lang="en-US" dirty="0">
              <a:latin typeface="Times New Roman"/>
              <a:cs typeface="Times New Roman"/>
            </a:endParaRPr>
          </a:p>
          <a:p>
            <a:pPr lvl="2"/>
            <a:r>
              <a:rPr lang="en-US" dirty="0" smtClean="0">
                <a:latin typeface="Times New Roman"/>
                <a:cs typeface="Times New Roman"/>
              </a:rPr>
              <a:t>Great-grandfather of Tony Benn (British Politician)</a:t>
            </a:r>
          </a:p>
          <a:p>
            <a:pPr lvl="2"/>
            <a:r>
              <a:rPr lang="en-US" dirty="0" smtClean="0">
                <a:latin typeface="Times New Roman"/>
                <a:cs typeface="Times New Roman"/>
              </a:rPr>
              <a:t>Imaginative, politically active</a:t>
            </a:r>
          </a:p>
          <a:p>
            <a:pPr lvl="2"/>
            <a:r>
              <a:rPr lang="en-US" dirty="0" smtClean="0">
                <a:latin typeface="Times New Roman"/>
                <a:cs typeface="Times New Roman"/>
              </a:rPr>
              <a:t>Engineer who invented Ring Traveler</a:t>
            </a:r>
          </a:p>
          <a:p>
            <a:r>
              <a:rPr lang="en-US" dirty="0" smtClean="0">
                <a:latin typeface="Times New Roman"/>
                <a:cs typeface="Times New Roman"/>
              </a:rPr>
              <a:t>B. </a:t>
            </a:r>
            <a:r>
              <a:rPr lang="en-US" dirty="0" err="1" smtClean="0">
                <a:latin typeface="Times New Roman"/>
                <a:cs typeface="Times New Roman"/>
              </a:rPr>
              <a:t>Bowker</a:t>
            </a:r>
            <a:r>
              <a:rPr lang="en-US" dirty="0" smtClean="0">
                <a:latin typeface="Times New Roman"/>
                <a:cs typeface="Times New Roman"/>
              </a:rPr>
              <a:t> → Frank Rudd Simpson</a:t>
            </a:r>
          </a:p>
          <a:p>
            <a:pPr lvl="1"/>
            <a:r>
              <a:rPr lang="en-US" dirty="0" smtClean="0">
                <a:latin typeface="Times New Roman"/>
                <a:cs typeface="Times New Roman"/>
              </a:rPr>
              <a:t>Frank R. Simpson </a:t>
            </a:r>
          </a:p>
          <a:p>
            <a:pPr lvl="2"/>
            <a:r>
              <a:rPr lang="en-US" dirty="0" smtClean="0">
                <a:latin typeface="Times New Roman"/>
                <a:cs typeface="Times New Roman"/>
              </a:rPr>
              <a:t>Engineer?</a:t>
            </a:r>
          </a:p>
          <a:p>
            <a:pPr lvl="2"/>
            <a:r>
              <a:rPr lang="en-US" dirty="0" smtClean="0">
                <a:latin typeface="Times New Roman"/>
                <a:cs typeface="Times New Roman"/>
              </a:rPr>
              <a:t>Textile industry?</a:t>
            </a:r>
          </a:p>
          <a:p>
            <a:pPr lvl="3"/>
            <a:endParaRPr lang="en-US" dirty="0" smtClean="0">
              <a:latin typeface="Times New Roman"/>
              <a:cs typeface="Times New Roman"/>
            </a:endParaRPr>
          </a:p>
        </p:txBody>
      </p:sp>
    </p:spTree>
    <p:extLst>
      <p:ext uri="{BB962C8B-B14F-4D97-AF65-F5344CB8AC3E}">
        <p14:creationId xmlns:p14="http://schemas.microsoft.com/office/powerpoint/2010/main" val="3623319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10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10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Signed copy</a:t>
            </a:r>
            <a:endParaRPr lang="en-US" dirty="0"/>
          </a:p>
        </p:txBody>
      </p:sp>
      <p:sp>
        <p:nvSpPr>
          <p:cNvPr id="3" name="Content Placeholder 2"/>
          <p:cNvSpPr>
            <a:spLocks noGrp="1"/>
          </p:cNvSpPr>
          <p:nvPr>
            <p:ph sz="quarter" idx="13"/>
          </p:nvPr>
        </p:nvSpPr>
        <p:spPr>
          <a:xfrm>
            <a:off x="514082" y="2819400"/>
            <a:ext cx="4057917" cy="990600"/>
          </a:xfrm>
        </p:spPr>
        <p:txBody>
          <a:bodyPr/>
          <a:lstStyle/>
          <a:p>
            <a:pPr marL="0" indent="0">
              <a:buNone/>
            </a:pPr>
            <a:r>
              <a:rPr lang="en-US" dirty="0"/>
              <a:t>To my old and close friend Frank Rudd Simpson 8.iii.'28. B </a:t>
            </a:r>
            <a:r>
              <a:rPr lang="en-US" dirty="0" err="1"/>
              <a:t>Bowker</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22172"/>
            <a:ext cx="416421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72785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Reviews</a:t>
            </a:r>
            <a:endParaRPr lang="en-US" dirty="0"/>
          </a:p>
        </p:txBody>
      </p:sp>
      <p:sp>
        <p:nvSpPr>
          <p:cNvPr id="3" name="Content Placeholder 2"/>
          <p:cNvSpPr>
            <a:spLocks noGrp="1"/>
          </p:cNvSpPr>
          <p:nvPr>
            <p:ph sz="quarter" idx="13"/>
          </p:nvPr>
        </p:nvSpPr>
        <p:spPr/>
        <p:txBody>
          <a:bodyPr/>
          <a:lstStyle/>
          <a:p>
            <a:pPr marL="0" indent="0">
              <a:buNone/>
            </a:pPr>
            <a:r>
              <a:rPr lang="en-US" dirty="0" smtClean="0"/>
              <a:t>John </a:t>
            </a:r>
            <a:r>
              <a:rPr lang="en-US" dirty="0" err="1" smtClean="0"/>
              <a:t>Jewkes</a:t>
            </a:r>
            <a:r>
              <a:rPr lang="en-US" dirty="0" smtClean="0"/>
              <a:t>, </a:t>
            </a:r>
            <a:r>
              <a:rPr lang="en-US" i="1" dirty="0" smtClean="0"/>
              <a:t>The Economic Journal</a:t>
            </a:r>
            <a:r>
              <a:rPr lang="en-US" dirty="0" smtClean="0"/>
              <a:t>, December 1928</a:t>
            </a:r>
          </a:p>
          <a:p>
            <a:pPr marL="0" indent="0">
              <a:buNone/>
            </a:pPr>
            <a:r>
              <a:rPr lang="en-US" dirty="0" smtClean="0"/>
              <a:t>H. L. </a:t>
            </a:r>
            <a:r>
              <a:rPr lang="en-US" dirty="0" err="1" smtClean="0"/>
              <a:t>Beales</a:t>
            </a:r>
            <a:r>
              <a:rPr lang="en-US" dirty="0" smtClean="0"/>
              <a:t> </a:t>
            </a:r>
            <a:r>
              <a:rPr lang="en-US" i="1" dirty="0" err="1" smtClean="0"/>
              <a:t>Economica</a:t>
            </a:r>
            <a:r>
              <a:rPr lang="en-US" dirty="0" smtClean="0"/>
              <a:t>, April 1929</a:t>
            </a:r>
          </a:p>
          <a:p>
            <a:pPr marL="0" indent="0">
              <a:buNone/>
            </a:pPr>
            <a:r>
              <a:rPr lang="en-US" dirty="0" smtClean="0"/>
              <a:t>C.R. fay, </a:t>
            </a:r>
            <a:r>
              <a:rPr lang="en-US" i="1" dirty="0" smtClean="0"/>
              <a:t>Journal for the Royal Statistical </a:t>
            </a:r>
            <a:r>
              <a:rPr lang="en-US" i="1" dirty="0" err="1" smtClean="0"/>
              <a:t>Scociety</a:t>
            </a:r>
            <a:r>
              <a:rPr lang="en-US" dirty="0" smtClean="0"/>
              <a:t>, January 1928</a:t>
            </a:r>
            <a:endParaRPr lang="en-US" dirty="0"/>
          </a:p>
        </p:txBody>
      </p:sp>
    </p:spTree>
    <p:extLst>
      <p:ext uri="{BB962C8B-B14F-4D97-AF65-F5344CB8AC3E}">
        <p14:creationId xmlns:p14="http://schemas.microsoft.com/office/powerpoint/2010/main" val="154470344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sz="quarter" idx="13"/>
          </p:nvPr>
        </p:nvSpPr>
        <p:spPr/>
        <p:txBody>
          <a:bodyPr/>
          <a:lstStyle/>
          <a:p>
            <a:r>
              <a:rPr lang="en-US" dirty="0" smtClean="0"/>
              <a:t>I focused on spread of </a:t>
            </a:r>
            <a:r>
              <a:rPr lang="en-US" dirty="0" err="1" smtClean="0"/>
              <a:t>Bowker’s</a:t>
            </a:r>
            <a:r>
              <a:rPr lang="en-US" dirty="0" smtClean="0"/>
              <a:t> book from bookstalls at northern England train stations to current location of holdings</a:t>
            </a:r>
          </a:p>
          <a:p>
            <a:r>
              <a:rPr lang="en-US" dirty="0" smtClean="0"/>
              <a:t>I started to look for prior ownership information, but was unable to gather much material</a:t>
            </a:r>
          </a:p>
          <a:p>
            <a:r>
              <a:rPr lang="en-US" dirty="0" smtClean="0"/>
              <a:t>Future work should more thoroughly investigate early readership through crowdsourcing</a:t>
            </a:r>
          </a:p>
          <a:p>
            <a:r>
              <a:rPr lang="en-US" dirty="0" smtClean="0"/>
              <a:t>Could reveal potentially interesting connections between people from that era</a:t>
            </a:r>
            <a:endParaRPr lang="en-US" dirty="0"/>
          </a:p>
        </p:txBody>
      </p:sp>
    </p:spTree>
    <p:extLst>
      <p:ext uri="{BB962C8B-B14F-4D97-AF65-F5344CB8AC3E}">
        <p14:creationId xmlns:p14="http://schemas.microsoft.com/office/powerpoint/2010/main" val="38755205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sz="quarter" idx="13"/>
          </p:nvPr>
        </p:nvSpPr>
        <p:spPr/>
        <p:txBody>
          <a:bodyPr>
            <a:normAutofit/>
          </a:bodyPr>
          <a:lstStyle/>
          <a:p>
            <a:r>
              <a:rPr lang="en-US" dirty="0"/>
              <a:t>In 1928 the Hogarth Press published journalist Ben </a:t>
            </a:r>
            <a:r>
              <a:rPr lang="en-US" dirty="0" err="1"/>
              <a:t>Bowker’s</a:t>
            </a:r>
            <a:r>
              <a:rPr lang="en-US" dirty="0"/>
              <a:t> only book, </a:t>
            </a:r>
            <a:r>
              <a:rPr lang="en-US" i="1" dirty="0"/>
              <a:t>Lancashire Under the Hammer</a:t>
            </a:r>
            <a:r>
              <a:rPr lang="en-US" dirty="0"/>
              <a:t>, as a part of their pamphlet series on domestic </a:t>
            </a:r>
            <a:r>
              <a:rPr lang="en-US" dirty="0" smtClean="0"/>
              <a:t>issues.</a:t>
            </a:r>
          </a:p>
          <a:p>
            <a:r>
              <a:rPr lang="en-US" dirty="0" smtClean="0"/>
              <a:t>Explained </a:t>
            </a:r>
            <a:r>
              <a:rPr lang="en-US" dirty="0"/>
              <a:t>post-war collapse of the cotton industry, and suggested policy </a:t>
            </a:r>
            <a:r>
              <a:rPr lang="en-US" dirty="0" smtClean="0"/>
              <a:t>for recovery.</a:t>
            </a:r>
          </a:p>
          <a:p>
            <a:r>
              <a:rPr lang="en-US" dirty="0" smtClean="0"/>
              <a:t>Marked a shift for the Hogarth Press because it:</a:t>
            </a:r>
          </a:p>
          <a:p>
            <a:pPr lvl="1"/>
            <a:r>
              <a:rPr lang="en-US" dirty="0" smtClean="0"/>
              <a:t>Was written from an “insider’s point of view”</a:t>
            </a:r>
          </a:p>
          <a:p>
            <a:pPr lvl="1"/>
            <a:r>
              <a:rPr lang="en-US" dirty="0" smtClean="0"/>
              <a:t>Utilized a new marketing strategy: sold in railway </a:t>
            </a:r>
            <a:r>
              <a:rPr lang="en-US" dirty="0"/>
              <a:t>station bookstalls throughout northern England</a:t>
            </a:r>
            <a:r>
              <a:rPr lang="en-US" dirty="0" smtClean="0"/>
              <a:t>.</a:t>
            </a:r>
          </a:p>
          <a:p>
            <a:r>
              <a:rPr lang="en-US" dirty="0" smtClean="0"/>
              <a:t>Publication info</a:t>
            </a:r>
            <a:r>
              <a:rPr lang="en-US" dirty="0" smtClean="0"/>
              <a:t>. (Woolmer):</a:t>
            </a:r>
            <a:endParaRPr lang="en-US" dirty="0" smtClean="0"/>
          </a:p>
          <a:p>
            <a:pPr lvl="1"/>
            <a:r>
              <a:rPr lang="en-US" dirty="0" smtClean="0"/>
              <a:t>Two impressions</a:t>
            </a:r>
          </a:p>
          <a:p>
            <a:pPr lvl="1"/>
            <a:r>
              <a:rPr lang="en-US" dirty="0" smtClean="0"/>
              <a:t>2,000 copies printed – 900 copies pulped = 1,100 that could still be in existence</a:t>
            </a:r>
          </a:p>
          <a:p>
            <a:r>
              <a:rPr lang="en-US" dirty="0" smtClean="0"/>
              <a:t>I </a:t>
            </a:r>
            <a:r>
              <a:rPr lang="en-US" dirty="0"/>
              <a:t>was able to find over 100 of those copies. </a:t>
            </a:r>
            <a:endParaRPr lang="en-US" dirty="0" smtClean="0"/>
          </a:p>
        </p:txBody>
      </p:sp>
    </p:spTree>
    <p:extLst>
      <p:ext uri="{BB962C8B-B14F-4D97-AF65-F5344CB8AC3E}">
        <p14:creationId xmlns:p14="http://schemas.microsoft.com/office/powerpoint/2010/main" val="369812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Project</a:t>
            </a:r>
            <a:endParaRPr lang="en-US" dirty="0"/>
          </a:p>
        </p:txBody>
      </p:sp>
      <p:sp>
        <p:nvSpPr>
          <p:cNvPr id="3" name="Content Placeholder 2"/>
          <p:cNvSpPr>
            <a:spLocks noGrp="1"/>
          </p:cNvSpPr>
          <p:nvPr>
            <p:ph sz="quarter" idx="13"/>
          </p:nvPr>
        </p:nvSpPr>
        <p:spPr/>
        <p:txBody>
          <a:bodyPr>
            <a:normAutofit/>
          </a:bodyPr>
          <a:lstStyle/>
          <a:p>
            <a:r>
              <a:rPr lang="en-US" dirty="0"/>
              <a:t>Goals:</a:t>
            </a:r>
          </a:p>
          <a:p>
            <a:pPr lvl="1"/>
            <a:r>
              <a:rPr lang="en-US" dirty="0"/>
              <a:t>Visualize the spread of </a:t>
            </a:r>
            <a:r>
              <a:rPr lang="en-US" dirty="0" err="1"/>
              <a:t>Bowker’s</a:t>
            </a:r>
            <a:r>
              <a:rPr lang="en-US" dirty="0"/>
              <a:t> </a:t>
            </a:r>
            <a:r>
              <a:rPr lang="en-US" dirty="0" smtClean="0"/>
              <a:t>ideas</a:t>
            </a:r>
          </a:p>
          <a:p>
            <a:pPr lvl="1"/>
            <a:r>
              <a:rPr lang="en-US" dirty="0" smtClean="0"/>
              <a:t>Establish the identity of early readers and potential connections between them</a:t>
            </a:r>
            <a:endParaRPr lang="en-US" dirty="0"/>
          </a:p>
          <a:p>
            <a:r>
              <a:rPr lang="en-US" dirty="0" smtClean="0"/>
              <a:t>Methods:</a:t>
            </a:r>
          </a:p>
          <a:p>
            <a:pPr lvl="1"/>
            <a:r>
              <a:rPr lang="en-US" dirty="0" smtClean="0"/>
              <a:t>Checked out UO volume</a:t>
            </a:r>
          </a:p>
          <a:p>
            <a:pPr lvl="1"/>
            <a:r>
              <a:rPr lang="en-US" dirty="0" smtClean="0"/>
              <a:t>Mapped original </a:t>
            </a:r>
            <a:r>
              <a:rPr lang="en-US" dirty="0" smtClean="0"/>
              <a:t>railway bookstalls </a:t>
            </a:r>
            <a:r>
              <a:rPr lang="en-US" dirty="0" smtClean="0"/>
              <a:t>where book was </a:t>
            </a:r>
            <a:r>
              <a:rPr lang="en-US" dirty="0" smtClean="0"/>
              <a:t>sold using list from </a:t>
            </a:r>
            <a:r>
              <a:rPr lang="en-US" dirty="0" err="1" smtClean="0"/>
              <a:t>Bowker’s</a:t>
            </a:r>
            <a:r>
              <a:rPr lang="en-US" dirty="0" smtClean="0"/>
              <a:t> folder at the University of Reading’s Hogarth Press Archive.</a:t>
            </a:r>
            <a:endParaRPr lang="en-US" dirty="0" smtClean="0"/>
          </a:p>
          <a:p>
            <a:pPr lvl="1"/>
            <a:r>
              <a:rPr lang="en-US" dirty="0" smtClean="0"/>
              <a:t>Mapped current location of copies I found in libraries and bookstores</a:t>
            </a:r>
          </a:p>
          <a:p>
            <a:pPr lvl="1"/>
            <a:r>
              <a:rPr lang="en-US" dirty="0" smtClean="0"/>
              <a:t>Inquired for prior ownership information from booksellers</a:t>
            </a:r>
          </a:p>
          <a:p>
            <a:pPr lvl="1"/>
            <a:r>
              <a:rPr lang="en-US" dirty="0" smtClean="0"/>
              <a:t>Searched databases for book reviews</a:t>
            </a:r>
          </a:p>
        </p:txBody>
      </p:sp>
    </p:spTree>
    <p:extLst>
      <p:ext uri="{BB962C8B-B14F-4D97-AF65-F5344CB8AC3E}">
        <p14:creationId xmlns:p14="http://schemas.microsoft.com/office/powerpoint/2010/main" val="3302015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Attributes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1593" y="1447802"/>
            <a:ext cx="3920815" cy="4419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148" y="1447802"/>
            <a:ext cx="873334" cy="44196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588" y="1447802"/>
            <a:ext cx="304482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9600" y="1447802"/>
            <a:ext cx="5029200" cy="4524315"/>
          </a:xfrm>
          <a:prstGeom prst="rect">
            <a:avLst/>
          </a:prstGeom>
          <a:noFill/>
        </p:spPr>
        <p:txBody>
          <a:bodyPr wrap="square" rtlCol="0">
            <a:spAutoFit/>
          </a:bodyPr>
          <a:lstStyle/>
          <a:p>
            <a:r>
              <a:rPr lang="en-US" dirty="0"/>
              <a:t>“Five million people are dependent on the Lancashire Cotton Trade for their living. In 1913 the trade was overflowing with prosperity. Since 1921 it has fallen on evil times. Its great foreign trade has decreased by nearly 3000 million yards a year. More than one-third of its machinery has lain idle. Most of its operatives have had little more than 30 hours’ work a week. Now a large part of the industry hovers on the threshold of the bankruptcy court. Why have these bad times come? Will good times ever come again? Both these questions are answered in this book, which examines men and things fearlessly. It is a book that will satisfy students in its searching analysis. It is also a book that in its simplicity will make fascinating reading for all. A challenging book that shirks nothing in its will to lay bare the how and why of </a:t>
            </a:r>
            <a:r>
              <a:rPr lang="en-US" dirty="0" err="1"/>
              <a:t>Lanashire’s</a:t>
            </a:r>
            <a:r>
              <a:rPr lang="en-US" dirty="0"/>
              <a:t> downfall and the chances of Lancashire’s recovery.”</a:t>
            </a:r>
          </a:p>
        </p:txBody>
      </p:sp>
    </p:spTree>
    <p:extLst>
      <p:ext uri="{BB962C8B-B14F-4D97-AF65-F5344CB8AC3E}">
        <p14:creationId xmlns:p14="http://schemas.microsoft.com/office/powerpoint/2010/main" val="2431283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0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 -3.33333E-6 L 0.29167 -3.33333E-6 " pathEditMode="relative" rAng="0" ptsTypes="AA">
                                      <p:cBhvr>
                                        <p:cTn id="31" dur="3000" fill="hold"/>
                                        <p:tgtEl>
                                          <p:spTgt spid="1026"/>
                                        </p:tgtEl>
                                        <p:attrNameLst>
                                          <p:attrName>ppt_x</p:attrName>
                                          <p:attrName>ppt_y</p:attrName>
                                        </p:attrNameLst>
                                      </p:cBhvr>
                                      <p:rCtr x="14583" y="0"/>
                                    </p:animMotion>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7924800" cy="1325563"/>
          </a:xfrm>
        </p:spPr>
        <p:txBody>
          <a:bodyPr/>
          <a:lstStyle/>
          <a:p>
            <a:r>
              <a:rPr lang="en-US" dirty="0" smtClean="0"/>
              <a:t>MY DATA: LIST OF RAILWAY STATION BOOKSTALLS WHERE BOWKER’S BOOK COULD BE </a:t>
            </a:r>
            <a:r>
              <a:rPr lang="en-US" dirty="0" smtClean="0"/>
              <a:t>PURCHASED (held at u. of reading, </a:t>
            </a:r>
            <a:r>
              <a:rPr lang="en-US" dirty="0" err="1" smtClean="0"/>
              <a:t>uk</a:t>
            </a:r>
            <a:r>
              <a:rPr lang="en-US" dirty="0" smtClean="0"/>
              <a:t>)</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1905000"/>
            <a:ext cx="9144000" cy="4532789"/>
          </a:xfrm>
          <a:prstGeom prst="rect">
            <a:avLst/>
          </a:prstGeom>
        </p:spPr>
      </p:pic>
    </p:spTree>
    <p:extLst>
      <p:ext uri="{BB962C8B-B14F-4D97-AF65-F5344CB8AC3E}">
        <p14:creationId xmlns:p14="http://schemas.microsoft.com/office/powerpoint/2010/main" val="58244358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 station maps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543366"/>
            <a:ext cx="4305602" cy="3979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721" y="1522608"/>
            <a:ext cx="4306824" cy="4021290"/>
          </a:xfrm>
          <a:prstGeom prst="rect">
            <a:avLst/>
          </a:prstGeom>
        </p:spPr>
      </p:pic>
    </p:spTree>
    <p:extLst>
      <p:ext uri="{BB962C8B-B14F-4D97-AF65-F5344CB8AC3E}">
        <p14:creationId xmlns:p14="http://schemas.microsoft.com/office/powerpoint/2010/main" val="748990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 holdings (WORLDCAT &amp; COPAC)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43" y="1554904"/>
            <a:ext cx="7738515" cy="42935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88" y="1762324"/>
            <a:ext cx="7735824" cy="3952676"/>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943" y="1828998"/>
            <a:ext cx="5075845" cy="395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457" y="1710664"/>
            <a:ext cx="4443086" cy="4103178"/>
          </a:xfrm>
          <a:prstGeom prst="rect">
            <a:avLst/>
          </a:prstGeom>
        </p:spPr>
      </p:pic>
      <p:sp>
        <p:nvSpPr>
          <p:cNvPr id="7" name="TextBox 6"/>
          <p:cNvSpPr txBox="1"/>
          <p:nvPr/>
        </p:nvSpPr>
        <p:spPr>
          <a:xfrm>
            <a:off x="1992943" y="5934669"/>
            <a:ext cx="4800600" cy="646331"/>
          </a:xfrm>
          <a:prstGeom prst="rect">
            <a:avLst/>
          </a:prstGeom>
          <a:noFill/>
        </p:spPr>
        <p:txBody>
          <a:bodyPr wrap="square" rtlCol="0">
            <a:spAutoFit/>
          </a:bodyPr>
          <a:lstStyle/>
          <a:p>
            <a:r>
              <a:rPr lang="fr-FR" dirty="0" smtClean="0"/>
              <a:t>Robert Allison, </a:t>
            </a:r>
            <a:r>
              <a:rPr lang="fr-FR" dirty="0" err="1" smtClean="0"/>
              <a:t>Ph.D</a:t>
            </a:r>
            <a:r>
              <a:rPr lang="fr-FR" dirty="0" smtClean="0"/>
              <a:t>. http://robslink.com/tabis/phd_1991_1996/chapter6.htm</a:t>
            </a:r>
            <a:endParaRPr lang="en-US" dirty="0"/>
          </a:p>
        </p:txBody>
      </p:sp>
    </p:spTree>
    <p:extLst>
      <p:ext uri="{BB962C8B-B14F-4D97-AF65-F5344CB8AC3E}">
        <p14:creationId xmlns:p14="http://schemas.microsoft.com/office/powerpoint/2010/main" val="1865722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2000"/>
                                        <p:tgtEl>
                                          <p:spTgt spid="20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000"/>
                                        <p:tgtEl>
                                          <p:spTgt spid="2050"/>
                                        </p:tgtEl>
                                      </p:cBhvr>
                                    </p:animEffect>
                                    <p:set>
                                      <p:cBhvr>
                                        <p:cTn id="35" dur="1" fill="hold">
                                          <p:stCondLst>
                                            <p:cond delay="1999"/>
                                          </p:stCondLst>
                                        </p:cTn>
                                        <p:tgtEl>
                                          <p:spTgt spid="205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7"/>
                                        </p:tgtEl>
                                      </p:cBhvr>
                                    </p:animEffect>
                                    <p:set>
                                      <p:cBhvr>
                                        <p:cTn id="38" dur="1" fill="hold">
                                          <p:stCondLst>
                                            <p:cond delay="19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Booksellers (CURRENT ONLINE)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81" y="1752600"/>
            <a:ext cx="4427038" cy="4105656"/>
          </a:xfrm>
          <a:prstGeom prst="rect">
            <a:avLst/>
          </a:prstGeom>
        </p:spPr>
      </p:pic>
    </p:spTree>
    <p:extLst>
      <p:ext uri="{BB962C8B-B14F-4D97-AF65-F5344CB8AC3E}">
        <p14:creationId xmlns:p14="http://schemas.microsoft.com/office/powerpoint/2010/main" val="20441805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Readership</a:t>
            </a:r>
            <a:endParaRPr lang="en-US" dirty="0"/>
          </a:p>
        </p:txBody>
      </p:sp>
      <p:sp>
        <p:nvSpPr>
          <p:cNvPr id="3" name="Content Placeholder 2"/>
          <p:cNvSpPr>
            <a:spLocks noGrp="1"/>
          </p:cNvSpPr>
          <p:nvPr>
            <p:ph sz="quarter" idx="13"/>
          </p:nvPr>
        </p:nvSpPr>
        <p:spPr/>
        <p:txBody>
          <a:bodyPr/>
          <a:lstStyle/>
          <a:p>
            <a:r>
              <a:rPr lang="en-US" dirty="0" smtClean="0"/>
              <a:t>Asked booksellers if:</a:t>
            </a:r>
          </a:p>
          <a:p>
            <a:pPr lvl="1"/>
            <a:r>
              <a:rPr lang="en-US" dirty="0" smtClean="0"/>
              <a:t>They could provide any historical information about their copy.</a:t>
            </a:r>
          </a:p>
          <a:p>
            <a:pPr lvl="1"/>
            <a:r>
              <a:rPr lang="en-US" dirty="0" smtClean="0"/>
              <a:t>There are any inscriptions giving records of prior ownership or original place of sale.</a:t>
            </a:r>
          </a:p>
          <a:p>
            <a:r>
              <a:rPr lang="en-US" dirty="0" smtClean="0"/>
              <a:t>From replies and initial listings:</a:t>
            </a:r>
          </a:p>
          <a:p>
            <a:pPr lvl="1"/>
            <a:r>
              <a:rPr lang="en-US" dirty="0" smtClean="0"/>
              <a:t>Two former </a:t>
            </a:r>
            <a:r>
              <a:rPr lang="en-US" dirty="0"/>
              <a:t>l</a:t>
            </a:r>
            <a:r>
              <a:rPr lang="en-US" dirty="0" smtClean="0"/>
              <a:t>ibrary </a:t>
            </a:r>
            <a:r>
              <a:rPr lang="en-US" dirty="0"/>
              <a:t>h</a:t>
            </a:r>
            <a:r>
              <a:rPr lang="en-US" dirty="0" smtClean="0"/>
              <a:t>oldings</a:t>
            </a:r>
          </a:p>
          <a:p>
            <a:pPr lvl="2"/>
            <a:r>
              <a:rPr lang="en-US" dirty="0" smtClean="0"/>
              <a:t>Barnett Library at Oxford </a:t>
            </a:r>
            <a:r>
              <a:rPr lang="en-US" dirty="0" smtClean="0">
                <a:latin typeface="Times New Roman"/>
                <a:cs typeface="Times New Roman"/>
              </a:rPr>
              <a:t>→ University of </a:t>
            </a:r>
            <a:r>
              <a:rPr lang="en-US" dirty="0" err="1" smtClean="0">
                <a:latin typeface="Times New Roman"/>
                <a:cs typeface="Times New Roman"/>
              </a:rPr>
              <a:t>Salford</a:t>
            </a:r>
            <a:endParaRPr lang="en-US" dirty="0" smtClean="0">
              <a:latin typeface="Times New Roman"/>
              <a:cs typeface="Times New Roman"/>
            </a:endParaRPr>
          </a:p>
          <a:p>
            <a:pPr lvl="2"/>
            <a:r>
              <a:rPr lang="en-US" dirty="0" err="1" smtClean="0">
                <a:latin typeface="Times New Roman"/>
                <a:cs typeface="Times New Roman"/>
              </a:rPr>
              <a:t>Dunfermline</a:t>
            </a:r>
            <a:r>
              <a:rPr lang="en-US" dirty="0" smtClean="0">
                <a:latin typeface="Times New Roman"/>
                <a:cs typeface="Times New Roman"/>
              </a:rPr>
              <a:t> Public/Central Library</a:t>
            </a:r>
          </a:p>
          <a:p>
            <a:pPr lvl="1"/>
            <a:r>
              <a:rPr lang="en-US" dirty="0" smtClean="0">
                <a:latin typeface="Times New Roman"/>
                <a:cs typeface="Times New Roman"/>
              </a:rPr>
              <a:t>Three former owners</a:t>
            </a:r>
          </a:p>
        </p:txBody>
      </p:sp>
    </p:spTree>
    <p:extLst>
      <p:ext uri="{BB962C8B-B14F-4D97-AF65-F5344CB8AC3E}">
        <p14:creationId xmlns:p14="http://schemas.microsoft.com/office/powerpoint/2010/main" val="3574449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10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10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10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riz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63232</TotalTime>
  <Words>651</Words>
  <Application>Microsoft Macintosh PowerPoint</Application>
  <PresentationFormat>On-screen Show (4:3)</PresentationFormat>
  <Paragraphs>64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Arial Narrow</vt:lpstr>
      <vt:lpstr>Times New Roman</vt:lpstr>
      <vt:lpstr>Horizon</vt:lpstr>
      <vt:lpstr>Lancashire Under the Hammer</vt:lpstr>
      <vt:lpstr>Background</vt:lpstr>
      <vt:lpstr>My Project</vt:lpstr>
      <vt:lpstr>Physical Attributes</vt:lpstr>
      <vt:lpstr>MY DATA: LIST OF RAILWAY STATION BOOKSTALLS WHERE BOWKER’S BOOK COULD BE PURCHASED (held at u. of reading, uk)</vt:lpstr>
      <vt:lpstr>Train station maps</vt:lpstr>
      <vt:lpstr>Library holdings (WORLDCAT &amp; COPAC)</vt:lpstr>
      <vt:lpstr>Booksellers (CURRENT ONLINE)</vt:lpstr>
      <vt:lpstr>Early Readership</vt:lpstr>
      <vt:lpstr>Three former owners</vt:lpstr>
      <vt:lpstr>Signed copy</vt:lpstr>
      <vt:lpstr>Book Reviews</vt:lpstr>
      <vt:lpstr>Future Directions</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Lancashire Under the Hammer</dc:title>
  <dc:creator>David J. Adams</dc:creator>
  <cp:lastModifiedBy>Helen E Southworth</cp:lastModifiedBy>
  <cp:revision>24</cp:revision>
  <dcterms:created xsi:type="dcterms:W3CDTF">2015-08-13T04:27:09Z</dcterms:created>
  <dcterms:modified xsi:type="dcterms:W3CDTF">2017-11-21T21:41:54Z</dcterms:modified>
</cp:coreProperties>
</file>